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bold.fntdata"/><Relationship Id="rId6" Type="http://schemas.openxmlformats.org/officeDocument/2006/relationships/slide" Target="slides/slide1.xml"/><Relationship Id="rId18"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13.png>
</file>

<file path=ppt/media/image14.png>
</file>

<file path=ppt/media/image15.gif>
</file>

<file path=ppt/media/image16.png>
</file>

<file path=ppt/media/image17.png>
</file>

<file path=ppt/media/image18.jpg>
</file>

<file path=ppt/media/image2.jpg>
</file>

<file path=ppt/media/image3.png>
</file>

<file path=ppt/media/image5.jpg>
</file>

<file path=ppt/media/image6.png>
</file>

<file path=ppt/media/image7.pn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60072dabab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60072dabab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week’s hands on </a:t>
            </a:r>
            <a:r>
              <a:rPr lang="en"/>
              <a:t>exercise</a:t>
            </a:r>
            <a:r>
              <a:rPr lang="en"/>
              <a:t>, we will do something, slightly illegal. We will learn how give ChatGPT an assessment task sheet and get it to </a:t>
            </a:r>
            <a:r>
              <a:rPr lang="en"/>
              <a:t>generate</a:t>
            </a:r>
            <a:r>
              <a:rPr lang="en"/>
              <a:t> a report for us. You will need to get an OpenAI API key, which you can get using the link the </a:t>
            </a:r>
            <a:r>
              <a:rPr lang="en"/>
              <a:t>description</a:t>
            </a:r>
            <a:r>
              <a:rPr lang="en"/>
              <a:t> below.</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60072daba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60072daba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this week, I strongly recommend you experiment more with the OpenAI API key. Hence, there is no specific task to be completed. You can try using ChatGPT for some other purpose in your code, or try out new models altogether, like Dall-e.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 learn more about model memories and natural language processing, check out these videos.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60072daba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60072daba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far we have focused on classification and regression problems that are Supervised Learning problems.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there are many interesting and important problems beyond Supervised Learning where ML can be of great </a:t>
            </a:r>
            <a:r>
              <a:rPr lang="en"/>
              <a:t>benefit.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will learn about those in the next video, which will also be the final video of this course.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5f1b7d7f1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5f1b7d7f1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 back to ML 101 course. Today we are going to cover a very important topic that is Deep Learning</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60072daba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60072daba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374151"/>
                </a:solidFill>
                <a:highlight>
                  <a:srgbClr val="F7F7F8"/>
                </a:highlight>
                <a:latin typeface="Roboto"/>
                <a:ea typeface="Roboto"/>
                <a:cs typeface="Roboto"/>
                <a:sym typeface="Roboto"/>
              </a:rPr>
              <a:t>Starting with a quick recap. Neural networks an an interconnected network of neurons organized into input, hidden and output layers. It’s a very flexible architecture and foundational building block of Deep Learning</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374151"/>
                </a:solidFill>
                <a:highlight>
                  <a:srgbClr val="F7F7F8"/>
                </a:highlight>
                <a:latin typeface="Roboto"/>
                <a:ea typeface="Roboto"/>
                <a:cs typeface="Roboto"/>
                <a:sym typeface="Roboto"/>
              </a:rPr>
              <a:t>Fully connected Neural Networks, also called ANNs pose certain limitations when used for Image classification task. CNNs address these problems by using convolution and pooling layers.</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374151"/>
                </a:solidFill>
                <a:highlight>
                  <a:srgbClr val="F7F7F8"/>
                </a:highlight>
                <a:latin typeface="Roboto"/>
                <a:ea typeface="Roboto"/>
                <a:cs typeface="Roboto"/>
                <a:sym typeface="Roboto"/>
              </a:rPr>
              <a:t>Convolution layer scans the input image using learnable 2D or 3D filters to detect and capture spatial patterns in the image.</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374151"/>
                </a:solidFill>
                <a:highlight>
                  <a:srgbClr val="F7F7F8"/>
                </a:highlight>
                <a:latin typeface="Roboto"/>
                <a:ea typeface="Roboto"/>
                <a:cs typeface="Roboto"/>
                <a:sym typeface="Roboto"/>
              </a:rPr>
              <a:t>In a typical CNN architecture there are multiple convolution layers. Initial convolution layers recognize simple features like edges &amp; loops and as information passes through more layers, the subsequent convolution layers assembles these features to learn more complex features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825dd62a2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825dd62a2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CNNs we have already gotten a taste of Deep Learning. Now let’s understand what Deep Learning is further through this video.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4de23d391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4de23d391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very important and powerful concept of Deep learning is “embeddings”.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we learnt in the last lesson, the sequence of convolution plus pooling layers act as “feature extractors” and the final output is flattened and fed to a fully-connected NN to make the prediction.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this example, when we flattened the output of last pooling layer, we effectively converted our input image that was represented as a collection of RGB pixel values to a much smaller and dense feature vector of say size 100.  This feature vector is the input image’s “embedding” in a 100-dimensional semantic space. It is like the image’s semantic signature.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important characteristic of this semantic space is that, two images that are very similar to each other will have embeddings vectors pretty close to each other.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this concept of embeddings can be extended to any input. Another very common application is text where we create word or sentence embeddings.</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916f59a6d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916f59a6d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Earlier we had used bag of words approach to vectorize variable length sequence of terms to fixed length numeric vectors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can also use word or phrase embedding vectors to train a sentiment classifier or for other Natural Language Processing tasks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(click)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as you can imagine, these approaches have limitation because they only depend on the “presence” of a term or phrase. They do not preserve the order of tokens and do not do well for applications that depend on the context. E.g. auto-complete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5d1af938b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5d1af938b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like CNNs architecture helps leveraging the spatial image context, RNNs help with preserving the text context.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5d1af938b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5d1af938b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that we understand RNNs, let’s </a:t>
            </a:r>
            <a:r>
              <a:rPr lang="en"/>
              <a:t>understand</a:t>
            </a:r>
            <a:r>
              <a:rPr lang="en"/>
              <a:t> what is a Language Model and how RNNs can help generate text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5d1af938b6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5d1af938b6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the core ChatGPT is nothing but a super large language model.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bit.ly/ML_101" TargetMode="Externa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hyperlink" Target="https://www.youtube.com/watch?v=5dMXyiWddYs" TargetMode="External"/><Relationship Id="rId11" Type="http://schemas.openxmlformats.org/officeDocument/2006/relationships/image" Target="../media/image18.jpg"/><Relationship Id="rId10" Type="http://schemas.openxmlformats.org/officeDocument/2006/relationships/hyperlink" Target="http://www.youtube.com/watch?v=fjJOgb-E41w" TargetMode="External"/><Relationship Id="rId12" Type="http://schemas.openxmlformats.org/officeDocument/2006/relationships/hyperlink" Target="https://www.youtube.com/watch?v=fjJOgb-E41w" TargetMode="External"/><Relationship Id="rId9" Type="http://schemas.openxmlformats.org/officeDocument/2006/relationships/image" Target="../media/image5.jpg"/><Relationship Id="rId5" Type="http://schemas.openxmlformats.org/officeDocument/2006/relationships/hyperlink" Target="https://www.youtube.com/watch?v=VS1mgwAS8EM&amp;t=2394s" TargetMode="External"/><Relationship Id="rId6" Type="http://schemas.openxmlformats.org/officeDocument/2006/relationships/hyperlink" Target="http://www.youtube.com/watch?v=y0FqGWbfkQw" TargetMode="External"/><Relationship Id="rId7" Type="http://schemas.openxmlformats.org/officeDocument/2006/relationships/image" Target="../media/image12.jpg"/><Relationship Id="rId8" Type="http://schemas.openxmlformats.org/officeDocument/2006/relationships/hyperlink" Target="http://www.youtube.com/watch?v=5dMXyiWddY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ML_101" TargetMode="External"/><Relationship Id="rId4" Type="http://schemas.openxmlformats.org/officeDocument/2006/relationships/image" Target="../media/image7.png"/><Relationship Id="rId5" Type="http://schemas.openxmlformats.org/officeDocument/2006/relationships/image" Target="../media/image8.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www.youtube.com/watch?v=dccdadl90vs" TargetMode="External"/><Relationship Id="rId4" Type="http://schemas.openxmlformats.org/officeDocument/2006/relationships/image" Target="../media/image2.jpg"/><Relationship Id="rId5" Type="http://schemas.openxmlformats.org/officeDocument/2006/relationships/hyperlink" Target="https://www.youtube.com/watch?v=dccdadl90v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6.png"/><Relationship Id="rId5"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youtube.com/watch?v=y0FqGWbfkQw" TargetMode="External"/><Relationship Id="rId4" Type="http://schemas.openxmlformats.org/officeDocument/2006/relationships/hyperlink" Target="http://www.youtube.com/watch?v=y0FqGWbfkQw" TargetMode="External"/><Relationship Id="rId5"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youtube.com/watch?v=y0FqGWbfkQw" TargetMode="External"/><Relationship Id="rId4" Type="http://schemas.openxmlformats.org/officeDocument/2006/relationships/hyperlink" Target="http://www.youtube.com/watch?v=y0FqGWbfkQw" TargetMode="External"/><Relationship Id="rId5"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www.youtube.com/watch?v=bSvTVREwSNw" TargetMode="External"/><Relationship Id="rId4" Type="http://schemas.openxmlformats.org/officeDocument/2006/relationships/image" Target="../media/image9.jpg"/><Relationship Id="rId5" Type="http://schemas.openxmlformats.org/officeDocument/2006/relationships/hyperlink" Target="https://www.youtube.com/watch?v=bSvTVREwSNw"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title"/>
          </p:nvPr>
        </p:nvSpPr>
        <p:spPr>
          <a:xfrm>
            <a:off x="0" y="1233175"/>
            <a:ext cx="43053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ML 101 Course</a:t>
            </a:r>
            <a:endParaRPr/>
          </a:p>
        </p:txBody>
      </p:sp>
      <p:pic>
        <p:nvPicPr>
          <p:cNvPr id="55" name="Google Shape;55;p13"/>
          <p:cNvPicPr preferRelativeResize="0"/>
          <p:nvPr/>
        </p:nvPicPr>
        <p:blipFill>
          <a:blip r:embed="rId3">
            <a:alphaModFix/>
          </a:blip>
          <a:stretch>
            <a:fillRect/>
          </a:stretch>
        </p:blipFill>
        <p:spPr>
          <a:xfrm>
            <a:off x="4305300" y="152400"/>
            <a:ext cx="4838700" cy="4838700"/>
          </a:xfrm>
          <a:prstGeom prst="rect">
            <a:avLst/>
          </a:prstGeom>
          <a:noFill/>
          <a:ln>
            <a:noFill/>
          </a:ln>
        </p:spPr>
      </p:pic>
      <p:sp>
        <p:nvSpPr>
          <p:cNvPr id="56" name="Google Shape;56;p13"/>
          <p:cNvSpPr txBox="1"/>
          <p:nvPr/>
        </p:nvSpPr>
        <p:spPr>
          <a:xfrm>
            <a:off x="265500" y="2803075"/>
            <a:ext cx="3576000" cy="1235100"/>
          </a:xfrm>
          <a:prstGeom prst="rect">
            <a:avLst/>
          </a:prstGeom>
          <a:noFill/>
          <a:ln>
            <a:noFill/>
          </a:ln>
        </p:spPr>
        <p:txBody>
          <a:bodyPr anchorCtr="0" anchor="t" bIns="91425" lIns="91425" spcFirstLastPara="1" rIns="91425" wrap="square" tIns="91425">
            <a:normAutofit fontScale="77500" lnSpcReduction="20000"/>
          </a:bodyPr>
          <a:lstStyle/>
          <a:p>
            <a:pPr indent="0" lvl="0" marL="0" rtl="0" algn="ctr">
              <a:spcBef>
                <a:spcPts val="0"/>
              </a:spcBef>
              <a:spcAft>
                <a:spcPts val="0"/>
              </a:spcAft>
              <a:buNone/>
            </a:pPr>
            <a:r>
              <a:rPr lang="en" sz="2100">
                <a:solidFill>
                  <a:srgbClr val="595959"/>
                </a:solidFill>
              </a:rPr>
              <a:t>Arush Garg</a:t>
            </a:r>
            <a:endParaRPr sz="2100">
              <a:solidFill>
                <a:srgbClr val="595959"/>
              </a:solidFill>
            </a:endParaRPr>
          </a:p>
          <a:p>
            <a:pPr indent="0" lvl="0" marL="0" rtl="0" algn="ctr">
              <a:spcBef>
                <a:spcPts val="0"/>
              </a:spcBef>
              <a:spcAft>
                <a:spcPts val="0"/>
              </a:spcAft>
              <a:buNone/>
            </a:pPr>
            <a:r>
              <a:t/>
            </a:r>
            <a:endParaRPr sz="2100">
              <a:solidFill>
                <a:srgbClr val="595959"/>
              </a:solidFill>
            </a:endParaRPr>
          </a:p>
          <a:p>
            <a:pPr indent="0" lvl="0" marL="0" rtl="0" algn="ctr">
              <a:spcBef>
                <a:spcPts val="0"/>
              </a:spcBef>
              <a:spcAft>
                <a:spcPts val="0"/>
              </a:spcAft>
              <a:buNone/>
            </a:pPr>
            <a:r>
              <a:rPr lang="en" sz="2100">
                <a:solidFill>
                  <a:srgbClr val="595959"/>
                </a:solidFill>
              </a:rPr>
              <a:t>AI and Machine Learning Club</a:t>
            </a:r>
            <a:endParaRPr sz="2100">
              <a:solidFill>
                <a:srgbClr val="595959"/>
              </a:solidFill>
            </a:endParaRPr>
          </a:p>
          <a:p>
            <a:pPr indent="0" lvl="0" marL="0" rtl="0" algn="ctr">
              <a:spcBef>
                <a:spcPts val="0"/>
              </a:spcBef>
              <a:spcAft>
                <a:spcPts val="0"/>
              </a:spcAft>
              <a:buNone/>
            </a:pPr>
            <a:r>
              <a:rPr lang="en" sz="2100">
                <a:solidFill>
                  <a:srgbClr val="595959"/>
                </a:solidFill>
              </a:rPr>
              <a:t>Overseas Family School</a:t>
            </a:r>
            <a:endParaRPr sz="2100">
              <a:solidFill>
                <a:srgbClr val="595959"/>
              </a:solidFill>
            </a:endParaRPr>
          </a:p>
          <a:p>
            <a:pPr indent="0" lvl="0" marL="0" rtl="0" algn="l">
              <a:spcBef>
                <a:spcPts val="0"/>
              </a:spcBef>
              <a:spcAft>
                <a:spcPts val="0"/>
              </a:spcAft>
              <a:buNone/>
            </a:pPr>
            <a:r>
              <a:t/>
            </a:r>
            <a:endParaRPr sz="2100">
              <a:solidFill>
                <a:srgbClr val="59595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Hands-on Exercises</a:t>
            </a:r>
            <a:endParaRPr/>
          </a:p>
        </p:txBody>
      </p:sp>
      <p:sp>
        <p:nvSpPr>
          <p:cNvPr id="142" name="Google Shape;142;p22"/>
          <p:cNvSpPr txBox="1"/>
          <p:nvPr/>
        </p:nvSpPr>
        <p:spPr>
          <a:xfrm>
            <a:off x="5013600" y="1133725"/>
            <a:ext cx="3401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t>Lesson 10 / Report.ipynb</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 sz="2000" u="sng">
                <a:solidFill>
                  <a:srgbClr val="0097A7"/>
                </a:solidFill>
                <a:hlinkClick r:id="rId3">
                  <a:extLst>
                    <a:ext uri="{A12FA001-AC4F-418D-AE19-62706E023703}">
                      <ahyp:hlinkClr val="tx"/>
                    </a:ext>
                  </a:extLst>
                </a:hlinkClick>
              </a:rPr>
              <a:t>https://bit.ly/ML_101</a:t>
            </a:r>
            <a:r>
              <a:rPr lang="en" sz="2000"/>
              <a:t> </a:t>
            </a:r>
            <a:endParaRPr sz="2000"/>
          </a:p>
        </p:txBody>
      </p:sp>
      <p:pic>
        <p:nvPicPr>
          <p:cNvPr id="143" name="Google Shape;143;p22"/>
          <p:cNvPicPr preferRelativeResize="0"/>
          <p:nvPr/>
        </p:nvPicPr>
        <p:blipFill>
          <a:blip r:embed="rId4">
            <a:alphaModFix/>
          </a:blip>
          <a:stretch>
            <a:fillRect/>
          </a:stretch>
        </p:blipFill>
        <p:spPr>
          <a:xfrm>
            <a:off x="311700" y="1133725"/>
            <a:ext cx="4363500" cy="290901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txBox="1"/>
          <p:nvPr>
            <p:ph type="title"/>
          </p:nvPr>
        </p:nvSpPr>
        <p:spPr>
          <a:xfrm>
            <a:off x="311700" y="145725"/>
            <a:ext cx="8520600" cy="52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Further Reading / Watching / Doing</a:t>
            </a:r>
            <a:endParaRPr/>
          </a:p>
        </p:txBody>
      </p:sp>
      <p:pic>
        <p:nvPicPr>
          <p:cNvPr id="149" name="Google Shape;149;p23"/>
          <p:cNvPicPr preferRelativeResize="0"/>
          <p:nvPr/>
        </p:nvPicPr>
        <p:blipFill>
          <a:blip r:embed="rId3">
            <a:alphaModFix/>
          </a:blip>
          <a:stretch>
            <a:fillRect/>
          </a:stretch>
        </p:blipFill>
        <p:spPr>
          <a:xfrm>
            <a:off x="4211625" y="820475"/>
            <a:ext cx="1271933" cy="1763901"/>
          </a:xfrm>
          <a:prstGeom prst="rect">
            <a:avLst/>
          </a:prstGeom>
          <a:noFill/>
          <a:ln>
            <a:noFill/>
          </a:ln>
        </p:spPr>
      </p:pic>
      <p:sp>
        <p:nvSpPr>
          <p:cNvPr id="150" name="Google Shape;150;p23"/>
          <p:cNvSpPr txBox="1"/>
          <p:nvPr/>
        </p:nvSpPr>
        <p:spPr>
          <a:xfrm>
            <a:off x="5483550" y="820475"/>
            <a:ext cx="3542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Practice notebook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Blue sky!</a:t>
            </a:r>
            <a:endParaRPr/>
          </a:p>
        </p:txBody>
      </p:sp>
      <p:sp>
        <p:nvSpPr>
          <p:cNvPr id="151" name="Google Shape;151;p23"/>
          <p:cNvSpPr txBox="1"/>
          <p:nvPr/>
        </p:nvSpPr>
        <p:spPr>
          <a:xfrm>
            <a:off x="219963" y="2487350"/>
            <a:ext cx="2825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u="sng">
                <a:solidFill>
                  <a:schemeClr val="hlink"/>
                </a:solidFill>
                <a:hlinkClick r:id="rId4"/>
              </a:rPr>
              <a:t>MATLAB: Intro to LSTM </a:t>
            </a:r>
            <a:endParaRPr sz="800"/>
          </a:p>
        </p:txBody>
      </p:sp>
      <p:sp>
        <p:nvSpPr>
          <p:cNvPr id="152" name="Google Shape;152;p23"/>
          <p:cNvSpPr txBox="1"/>
          <p:nvPr/>
        </p:nvSpPr>
        <p:spPr>
          <a:xfrm>
            <a:off x="263850" y="4835700"/>
            <a:ext cx="2825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u="sng">
                <a:solidFill>
                  <a:schemeClr val="hlink"/>
                </a:solidFill>
                <a:hlinkClick r:id="rId5"/>
              </a:rPr>
              <a:t>Future Mojo</a:t>
            </a:r>
            <a:r>
              <a:rPr lang="en" sz="800"/>
              <a:t> - Playlist of NLP</a:t>
            </a:r>
            <a:endParaRPr sz="800"/>
          </a:p>
        </p:txBody>
      </p:sp>
      <p:pic>
        <p:nvPicPr>
          <p:cNvPr descr="Course playlist: https://www.youtube.com/playlist?list=PLw3N0OFSAYSEC_XokEcX8uzJmEZSoNGuS&#10;&#10;We'll learn how to get computers to generate text through a technique called recurrence. We'll also look at the weaknesses of the bag-of-words approaches we've seen so far, how to capture the information in word order, and in the demo, we'll build a part-of-speech tagger and text-generating language model.&#10;&#10;Colab notebook: https://colab.research.google.com/github/futuremojo/nlp-demystified/blob/main/notebooks/nlpdemystified_recurrent_neural_networks.ipynb&#10;&#10;Timestamps&#10;00:00:00 Recurrent Neural Networks&#10;00:00:23 The problem with bag-of-words techniques&#10;00:02:28 Using recurrence to process text as a sequence&#10;00:07:53 Backpropagation with RNNs&#10;00:12:03 RNNs vs other sequence processing techniques&#10;00:13:08 Introducing Language Models&#10;00:14:37 Training RNN-based language models&#10;00:17:40 Text generation with RNN-based language models&#10;00:19:44 Evaluating language models with Perplexity&#10;00:20:54 The shortcomings of simple RNNs&#10;00:22:48 Capturing long-range dependencies with LSTMs&#10;00:27:20 Multilayer and bidirectional RNNs&#10;00:29:58 DEMO: Building a Part-of-Speech Tagger with a bidirectional LSTM&#10;00:42:22 DEMO: Building a language model with a stacked LSTM&#10;00:58:04 Different RNN setups&#10;&#10;This video is part of Natural Language Processing Demystified --a free, accessible course on NLP.&#10;&#10;Visit https://www.nlpdemystified.org/ to learn more." id="153" name="Google Shape;153;p23" title="NLP Demystified 13: Recurrent Neural Networks and Language Models">
            <a:hlinkClick r:id="rId6"/>
          </p:cNvPr>
          <p:cNvPicPr preferRelativeResize="0"/>
          <p:nvPr/>
        </p:nvPicPr>
        <p:blipFill>
          <a:blip r:embed="rId7">
            <a:alphaModFix/>
          </a:blip>
          <a:stretch>
            <a:fillRect/>
          </a:stretch>
        </p:blipFill>
        <p:spPr>
          <a:xfrm>
            <a:off x="152400" y="2947550"/>
            <a:ext cx="3356711" cy="1888150"/>
          </a:xfrm>
          <a:prstGeom prst="rect">
            <a:avLst/>
          </a:prstGeom>
          <a:noFill/>
          <a:ln>
            <a:noFill/>
          </a:ln>
        </p:spPr>
      </p:pic>
      <p:pic>
        <p:nvPicPr>
          <p:cNvPr descr="This video is a part of an online course that provides a comprehensive introduction to practial machine learning methods using MATLAB. In addition to short engaging videos, the course contains interactive, in-browser MATLAB projects. &#10;&#10;Complete course is available here: http://bit.ly/2Djmuc3&#10;Learn more about using MATLAB for machine learning: http://bit.ly/2O9Sujp&#10;&#10;Get a free product Trial: https://goo.gl/ZHFb5u&#10;Learn more about MATLAB: https://goo.gl/8QV7ZZ&#10;Learn more about Simulink: https://goo.gl/nqnbLe&#10;See What's new in MATLAB and Simulink: https://goo.gl/pgGtod&#10;&#10;© 2018 The MathWorks, Inc. MATLAB and Simulink are registered&#10;trademarks of The MathWorks, Inc. &#10;See www.mathworks.com/trademarks for a list of additional trademarks. Other product or brand names maybe trademarks or registered trademarks of their respective holders." id="154" name="Google Shape;154;p23" title="Deep Learning: Long Short-Term Memory Networks (LSTMs)">
            <a:hlinkClick r:id="rId8"/>
          </p:cNvPr>
          <p:cNvPicPr preferRelativeResize="0"/>
          <p:nvPr/>
        </p:nvPicPr>
        <p:blipFill>
          <a:blip r:embed="rId9">
            <a:alphaModFix/>
          </a:blip>
          <a:stretch>
            <a:fillRect/>
          </a:stretch>
        </p:blipFill>
        <p:spPr>
          <a:xfrm>
            <a:off x="219986" y="845176"/>
            <a:ext cx="3048000" cy="1714500"/>
          </a:xfrm>
          <a:prstGeom prst="rect">
            <a:avLst/>
          </a:prstGeom>
          <a:noFill/>
          <a:ln>
            <a:noFill/>
          </a:ln>
        </p:spPr>
      </p:pic>
      <p:pic>
        <p:nvPicPr>
          <p:cNvPr descr="This video introduces you to the attention mechanism, a powerful technique that allows neural networks to focus on specific parts of an input sequence. Attention is used to improve the performance of a variety of machine learning tasks, including machine translation, text summarization, and question answering.&#10;&#10;Enroll in this course on Google Cloud Skills Boost → https://goo.gle/436ZFPR&#10;View the Generative AI Learning path playlist → https://goo.gle/LearnGenAI&#10;&#10;Subscribe to Google Cloud Tech → https://goo.gle/GoogleCloudTech" id="155" name="Google Shape;155;p23" title="Attention mechanism: Overview">
            <a:hlinkClick r:id="rId10"/>
          </p:cNvPr>
          <p:cNvPicPr preferRelativeResize="0"/>
          <p:nvPr/>
        </p:nvPicPr>
        <p:blipFill>
          <a:blip r:embed="rId11">
            <a:alphaModFix/>
          </a:blip>
          <a:stretch>
            <a:fillRect/>
          </a:stretch>
        </p:blipFill>
        <p:spPr>
          <a:xfrm>
            <a:off x="3920849" y="2947550"/>
            <a:ext cx="3356711" cy="1888150"/>
          </a:xfrm>
          <a:prstGeom prst="rect">
            <a:avLst/>
          </a:prstGeom>
          <a:noFill/>
          <a:ln>
            <a:noFill/>
          </a:ln>
        </p:spPr>
      </p:pic>
      <p:sp>
        <p:nvSpPr>
          <p:cNvPr id="156" name="Google Shape;156;p23"/>
          <p:cNvSpPr txBox="1"/>
          <p:nvPr/>
        </p:nvSpPr>
        <p:spPr>
          <a:xfrm>
            <a:off x="4186650" y="4835700"/>
            <a:ext cx="2825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u="sng">
                <a:solidFill>
                  <a:schemeClr val="hlink"/>
                </a:solidFill>
                <a:hlinkClick r:id="rId12"/>
              </a:rPr>
              <a:t>Google Cloud Tech</a:t>
            </a:r>
            <a:r>
              <a:rPr lang="en" sz="800"/>
              <a:t> - Playlist of NLP</a:t>
            </a:r>
            <a:endParaRPr sz="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Agenda for next class</a:t>
            </a:r>
            <a:endParaRPr/>
          </a:p>
        </p:txBody>
      </p:sp>
      <p:sp>
        <p:nvSpPr>
          <p:cNvPr id="162" name="Google Shape;162;p24"/>
          <p:cNvSpPr txBox="1"/>
          <p:nvPr>
            <p:ph idx="1" type="body"/>
          </p:nvPr>
        </p:nvSpPr>
        <p:spPr>
          <a:xfrm>
            <a:off x="311700" y="1390875"/>
            <a:ext cx="5118900" cy="3177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ML beyond Supervised Learning</a:t>
            </a:r>
            <a:endParaRPr/>
          </a:p>
          <a:p>
            <a:pPr indent="-342900" lvl="0" marL="457200" rtl="0" algn="l">
              <a:spcBef>
                <a:spcPts val="1200"/>
              </a:spcBef>
              <a:spcAft>
                <a:spcPts val="0"/>
              </a:spcAft>
              <a:buSzPts val="1800"/>
              <a:buChar char="●"/>
            </a:pPr>
            <a:r>
              <a:rPr lang="en"/>
              <a:t>Clustering</a:t>
            </a:r>
            <a:endParaRPr/>
          </a:p>
          <a:p>
            <a:pPr indent="-342900" lvl="0" marL="457200" rtl="0" algn="l">
              <a:spcBef>
                <a:spcPts val="1000"/>
              </a:spcBef>
              <a:spcAft>
                <a:spcPts val="0"/>
              </a:spcAft>
              <a:buSzPts val="1800"/>
              <a:buChar char="●"/>
            </a:pPr>
            <a:r>
              <a:rPr lang="en"/>
              <a:t>Recommender Systems</a:t>
            </a:r>
            <a:endParaRPr/>
          </a:p>
          <a:p>
            <a:pPr indent="-342900" lvl="0" marL="457200" rtl="0" algn="l">
              <a:spcBef>
                <a:spcPts val="1000"/>
              </a:spcBef>
              <a:spcAft>
                <a:spcPts val="0"/>
              </a:spcAft>
              <a:buSzPts val="1800"/>
              <a:buChar char="●"/>
            </a:pPr>
            <a:r>
              <a:rPr lang="en"/>
              <a:t>Generative AI</a:t>
            </a:r>
            <a:endParaRPr/>
          </a:p>
        </p:txBody>
      </p:sp>
      <p:pic>
        <p:nvPicPr>
          <p:cNvPr id="163" name="Google Shape;163;p24"/>
          <p:cNvPicPr preferRelativeResize="0"/>
          <p:nvPr/>
        </p:nvPicPr>
        <p:blipFill>
          <a:blip r:embed="rId3">
            <a:alphaModFix/>
          </a:blip>
          <a:stretch>
            <a:fillRect/>
          </a:stretch>
        </p:blipFill>
        <p:spPr>
          <a:xfrm>
            <a:off x="5128800" y="1390875"/>
            <a:ext cx="3836850" cy="2426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Course </a:t>
            </a:r>
            <a:r>
              <a:rPr lang="en" sz="1800"/>
              <a:t>(</a:t>
            </a:r>
            <a:r>
              <a:rPr lang="en" sz="1800" u="sng">
                <a:solidFill>
                  <a:schemeClr val="accent5"/>
                </a:solidFill>
                <a:hlinkClick r:id="rId3">
                  <a:extLst>
                    <a:ext uri="{A12FA001-AC4F-418D-AE19-62706E023703}">
                      <ahyp:hlinkClr val="tx"/>
                    </a:ext>
                  </a:extLst>
                </a:hlinkClick>
              </a:rPr>
              <a:t>bit.ly/ML_101</a:t>
            </a:r>
            <a:r>
              <a:rPr lang="en" sz="1800"/>
              <a:t>)</a:t>
            </a:r>
            <a:endParaRPr/>
          </a:p>
        </p:txBody>
      </p:sp>
      <p:sp>
        <p:nvSpPr>
          <p:cNvPr id="62" name="Google Shape;62;p14"/>
          <p:cNvSpPr txBox="1"/>
          <p:nvPr>
            <p:ph idx="1" type="body"/>
          </p:nvPr>
        </p:nvSpPr>
        <p:spPr>
          <a:xfrm>
            <a:off x="311700" y="1152475"/>
            <a:ext cx="8520600" cy="3736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b="1" lang="en"/>
              <a:t>Introduction to Machine Learning (ML)</a:t>
            </a:r>
            <a:endParaRPr b="1"/>
          </a:p>
          <a:p>
            <a:pPr indent="-342900" lvl="0" marL="457200" rtl="0" algn="l">
              <a:spcBef>
                <a:spcPts val="0"/>
              </a:spcBef>
              <a:spcAft>
                <a:spcPts val="0"/>
              </a:spcAft>
              <a:buSzPts val="1800"/>
              <a:buAutoNum type="arabicPeriod"/>
            </a:pPr>
            <a:r>
              <a:rPr b="1" lang="en"/>
              <a:t>Regression</a:t>
            </a:r>
            <a:endParaRPr b="1"/>
          </a:p>
          <a:p>
            <a:pPr indent="-342900" lvl="0" marL="457200" rtl="0" algn="l">
              <a:spcBef>
                <a:spcPts val="0"/>
              </a:spcBef>
              <a:spcAft>
                <a:spcPts val="0"/>
              </a:spcAft>
              <a:buSzPts val="1800"/>
              <a:buAutoNum type="arabicPeriod"/>
            </a:pPr>
            <a:r>
              <a:rPr b="1" lang="en"/>
              <a:t>Core ML Concepts</a:t>
            </a:r>
            <a:endParaRPr b="1"/>
          </a:p>
          <a:p>
            <a:pPr indent="-342900" lvl="0" marL="457200" rtl="0" algn="l">
              <a:spcBef>
                <a:spcPts val="0"/>
              </a:spcBef>
              <a:spcAft>
                <a:spcPts val="0"/>
              </a:spcAft>
              <a:buSzPts val="1800"/>
              <a:buAutoNum type="arabicPeriod"/>
            </a:pPr>
            <a:r>
              <a:rPr b="1" lang="en"/>
              <a:t>Classification</a:t>
            </a:r>
            <a:endParaRPr b="1"/>
          </a:p>
          <a:p>
            <a:pPr indent="-342900" lvl="0" marL="457200" rtl="0" algn="l">
              <a:spcBef>
                <a:spcPts val="0"/>
              </a:spcBef>
              <a:spcAft>
                <a:spcPts val="0"/>
              </a:spcAft>
              <a:buSzPts val="1800"/>
              <a:buAutoNum type="arabicPeriod"/>
            </a:pPr>
            <a:r>
              <a:rPr b="1" lang="en"/>
              <a:t>Decision Trees</a:t>
            </a:r>
            <a:endParaRPr b="1"/>
          </a:p>
          <a:p>
            <a:pPr indent="-342900" lvl="0" marL="457200" rtl="0" algn="l">
              <a:spcBef>
                <a:spcPts val="0"/>
              </a:spcBef>
              <a:spcAft>
                <a:spcPts val="0"/>
              </a:spcAft>
              <a:buSzPts val="1800"/>
              <a:buAutoNum type="arabicPeriod"/>
            </a:pPr>
            <a:r>
              <a:rPr b="1" lang="en"/>
              <a:t>Model selection and tuning</a:t>
            </a:r>
            <a:endParaRPr b="1"/>
          </a:p>
          <a:p>
            <a:pPr indent="-342900" lvl="0" marL="457200" rtl="0" algn="l">
              <a:spcBef>
                <a:spcPts val="0"/>
              </a:spcBef>
              <a:spcAft>
                <a:spcPts val="0"/>
              </a:spcAft>
              <a:buSzPts val="1800"/>
              <a:buAutoNum type="arabicPeriod"/>
            </a:pPr>
            <a:r>
              <a:rPr b="1" lang="en"/>
              <a:t>Unstructured data: Text</a:t>
            </a:r>
            <a:endParaRPr b="1"/>
          </a:p>
          <a:p>
            <a:pPr indent="-342900" lvl="0" marL="457200" rtl="0" algn="l">
              <a:spcBef>
                <a:spcPts val="0"/>
              </a:spcBef>
              <a:spcAft>
                <a:spcPts val="0"/>
              </a:spcAft>
              <a:buSzPts val="1800"/>
              <a:buAutoNum type="arabicPeriod"/>
            </a:pPr>
            <a:r>
              <a:rPr b="1" lang="en"/>
              <a:t>Neural Networks</a:t>
            </a:r>
            <a:endParaRPr b="1"/>
          </a:p>
          <a:p>
            <a:pPr indent="-342900" lvl="0" marL="457200" rtl="0" algn="l">
              <a:spcBef>
                <a:spcPts val="0"/>
              </a:spcBef>
              <a:spcAft>
                <a:spcPts val="0"/>
              </a:spcAft>
              <a:buSzPts val="1800"/>
              <a:buAutoNum type="arabicPeriod"/>
            </a:pPr>
            <a:r>
              <a:rPr b="1" lang="en"/>
              <a:t>Unstructured data: Images</a:t>
            </a:r>
            <a:endParaRPr b="1"/>
          </a:p>
          <a:p>
            <a:pPr indent="-342900" lvl="0" marL="457200" rtl="0" algn="l">
              <a:spcBef>
                <a:spcPts val="0"/>
              </a:spcBef>
              <a:spcAft>
                <a:spcPts val="0"/>
              </a:spcAft>
              <a:buSzPts val="1800"/>
              <a:buAutoNum type="arabicPeriod"/>
            </a:pPr>
            <a:r>
              <a:rPr b="1" lang="en"/>
              <a:t>Introduction to Deep Learning</a:t>
            </a:r>
            <a:endParaRPr b="1"/>
          </a:p>
          <a:p>
            <a:pPr indent="-342900" lvl="0" marL="457200" rtl="0" algn="l">
              <a:spcBef>
                <a:spcPts val="0"/>
              </a:spcBef>
              <a:spcAft>
                <a:spcPts val="0"/>
              </a:spcAft>
              <a:buSzPts val="1800"/>
              <a:buAutoNum type="arabicPeriod"/>
            </a:pPr>
            <a:r>
              <a:rPr lang="en"/>
              <a:t>Beyond Regression &amp; Classification</a:t>
            </a:r>
            <a:endParaRPr/>
          </a:p>
        </p:txBody>
      </p:sp>
      <p:pic>
        <p:nvPicPr>
          <p:cNvPr id="63" name="Google Shape;63;p14"/>
          <p:cNvPicPr preferRelativeResize="0"/>
          <p:nvPr/>
        </p:nvPicPr>
        <p:blipFill>
          <a:blip r:embed="rId4">
            <a:alphaModFix/>
          </a:blip>
          <a:stretch>
            <a:fillRect/>
          </a:stretch>
        </p:blipFill>
        <p:spPr>
          <a:xfrm>
            <a:off x="0" y="4050648"/>
            <a:ext cx="351100" cy="351076"/>
          </a:xfrm>
          <a:prstGeom prst="rect">
            <a:avLst/>
          </a:prstGeom>
          <a:noFill/>
          <a:ln>
            <a:noFill/>
          </a:ln>
        </p:spPr>
      </p:pic>
      <p:pic>
        <p:nvPicPr>
          <p:cNvPr id="64" name="Google Shape;64;p14"/>
          <p:cNvPicPr preferRelativeResize="0"/>
          <p:nvPr/>
        </p:nvPicPr>
        <p:blipFill>
          <a:blip r:embed="rId5">
            <a:alphaModFix/>
          </a:blip>
          <a:stretch>
            <a:fillRect/>
          </a:stretch>
        </p:blipFill>
        <p:spPr>
          <a:xfrm>
            <a:off x="5813300" y="1245700"/>
            <a:ext cx="3162850" cy="3424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Recap</a:t>
            </a:r>
            <a:endParaRPr b="1"/>
          </a:p>
        </p:txBody>
      </p:sp>
      <p:sp>
        <p:nvSpPr>
          <p:cNvPr id="70" name="Google Shape;70;p15"/>
          <p:cNvSpPr txBox="1"/>
          <p:nvPr>
            <p:ph idx="1" type="body"/>
          </p:nvPr>
        </p:nvSpPr>
        <p:spPr>
          <a:xfrm>
            <a:off x="311700" y="1641025"/>
            <a:ext cx="8720400" cy="3280800"/>
          </a:xfrm>
          <a:prstGeom prst="rect">
            <a:avLst/>
          </a:prstGeom>
        </p:spPr>
        <p:txBody>
          <a:bodyPr anchorCtr="0" anchor="t" bIns="91425" lIns="91425" spcFirstLastPara="1" rIns="91425" wrap="square" tIns="91425">
            <a:normAutofit lnSpcReduction="10000"/>
          </a:bodyPr>
          <a:lstStyle/>
          <a:p>
            <a:pPr indent="-306459" lvl="0" marL="457200" rtl="0" algn="l">
              <a:lnSpc>
                <a:spcPct val="115000"/>
              </a:lnSpc>
              <a:spcBef>
                <a:spcPts val="1000"/>
              </a:spcBef>
              <a:spcAft>
                <a:spcPts val="0"/>
              </a:spcAft>
              <a:buSzPts val="1226"/>
              <a:buChar char="●"/>
            </a:pPr>
            <a:r>
              <a:rPr lang="en" sz="1226"/>
              <a:t>Neural Networks</a:t>
            </a:r>
            <a:endParaRPr sz="1226"/>
          </a:p>
          <a:p>
            <a:pPr indent="-306459" lvl="1" marL="914400" rtl="0" algn="l">
              <a:lnSpc>
                <a:spcPct val="115000"/>
              </a:lnSpc>
              <a:spcBef>
                <a:spcPts val="0"/>
              </a:spcBef>
              <a:spcAft>
                <a:spcPts val="0"/>
              </a:spcAft>
              <a:buSzPts val="1226"/>
              <a:buChar char="○"/>
            </a:pPr>
            <a:r>
              <a:rPr lang="en" sz="1226"/>
              <a:t>Interconnected network of neurons: Input layer to hidden layer(s) to output layer</a:t>
            </a:r>
            <a:endParaRPr sz="1226"/>
          </a:p>
          <a:p>
            <a:pPr indent="-306459" lvl="1" marL="914400" rtl="0" algn="l">
              <a:lnSpc>
                <a:spcPct val="115000"/>
              </a:lnSpc>
              <a:spcBef>
                <a:spcPts val="0"/>
              </a:spcBef>
              <a:spcAft>
                <a:spcPts val="0"/>
              </a:spcAft>
              <a:buSzPts val="1226"/>
              <a:buChar char="○"/>
            </a:pPr>
            <a:r>
              <a:rPr lang="en" sz="1226"/>
              <a:t>ANNs = fully connected neural networks</a:t>
            </a:r>
            <a:endParaRPr sz="1226"/>
          </a:p>
          <a:p>
            <a:pPr indent="-306459" lvl="1" marL="914400" rtl="0" algn="l">
              <a:lnSpc>
                <a:spcPct val="115000"/>
              </a:lnSpc>
              <a:spcBef>
                <a:spcPts val="0"/>
              </a:spcBef>
              <a:spcAft>
                <a:spcPts val="0"/>
              </a:spcAft>
              <a:buSzPts val="1226"/>
              <a:buChar char="○"/>
            </a:pPr>
            <a:r>
              <a:rPr lang="en" sz="1226"/>
              <a:t># of parameters increase exponentially as we increase the # of hidden layers and # of neurons in a layer</a:t>
            </a:r>
            <a:endParaRPr sz="1226"/>
          </a:p>
          <a:p>
            <a:pPr indent="-306459" lvl="1" marL="914400" rtl="0" algn="l">
              <a:lnSpc>
                <a:spcPct val="115000"/>
              </a:lnSpc>
              <a:spcBef>
                <a:spcPts val="0"/>
              </a:spcBef>
              <a:spcAft>
                <a:spcPts val="0"/>
              </a:spcAft>
              <a:buSzPts val="1226"/>
              <a:buChar char="○"/>
            </a:pPr>
            <a:r>
              <a:rPr lang="en" sz="1226"/>
              <a:t>NNs are very flexible as neurons can be connected in many different ways</a:t>
            </a:r>
            <a:endParaRPr sz="1226"/>
          </a:p>
          <a:p>
            <a:pPr indent="-306459" lvl="0" marL="457200" rtl="0" algn="l">
              <a:lnSpc>
                <a:spcPct val="115000"/>
              </a:lnSpc>
              <a:spcBef>
                <a:spcPts val="1000"/>
              </a:spcBef>
              <a:spcAft>
                <a:spcPts val="0"/>
              </a:spcAft>
              <a:buSzPts val="1226"/>
              <a:buChar char="●"/>
            </a:pPr>
            <a:r>
              <a:rPr lang="en" sz="1226"/>
              <a:t>CNNs (Convolutional Neural Networks)</a:t>
            </a:r>
            <a:endParaRPr sz="1226"/>
          </a:p>
          <a:p>
            <a:pPr indent="-306459" lvl="1" marL="914400" rtl="0" algn="l">
              <a:lnSpc>
                <a:spcPct val="115000"/>
              </a:lnSpc>
              <a:spcBef>
                <a:spcPts val="0"/>
              </a:spcBef>
              <a:spcAft>
                <a:spcPts val="0"/>
              </a:spcAft>
              <a:buSzPts val="1226"/>
              <a:buChar char="○"/>
            </a:pPr>
            <a:r>
              <a:rPr lang="en" sz="1226"/>
              <a:t>Convolution Layer: Uses collection of filters to detect spatial patterns. Relu is a popular activation function </a:t>
            </a:r>
            <a:endParaRPr sz="1226"/>
          </a:p>
          <a:p>
            <a:pPr indent="-306459" lvl="1" marL="914400" rtl="0" algn="l">
              <a:lnSpc>
                <a:spcPct val="115000"/>
              </a:lnSpc>
              <a:spcBef>
                <a:spcPts val="0"/>
              </a:spcBef>
              <a:spcAft>
                <a:spcPts val="0"/>
              </a:spcAft>
              <a:buSzPts val="1226"/>
              <a:buChar char="○"/>
            </a:pPr>
            <a:r>
              <a:rPr lang="en" sz="1226"/>
              <a:t>Pooling layer: Reduces output size significantly while preserving the key signal. Max pooling is most common</a:t>
            </a:r>
            <a:endParaRPr sz="1226"/>
          </a:p>
          <a:p>
            <a:pPr indent="-306459" lvl="1" marL="914400" rtl="0" algn="l">
              <a:lnSpc>
                <a:spcPct val="115000"/>
              </a:lnSpc>
              <a:spcBef>
                <a:spcPts val="0"/>
              </a:spcBef>
              <a:spcAft>
                <a:spcPts val="0"/>
              </a:spcAft>
              <a:buSzPts val="1226"/>
              <a:buChar char="○"/>
            </a:pPr>
            <a:r>
              <a:rPr lang="en" sz="1226"/>
              <a:t>Every convolution layer is often followed by a pooling layer</a:t>
            </a:r>
            <a:endParaRPr sz="1226"/>
          </a:p>
          <a:p>
            <a:pPr indent="-306459" lvl="1" marL="914400" rtl="0" algn="l">
              <a:lnSpc>
                <a:spcPct val="115000"/>
              </a:lnSpc>
              <a:spcBef>
                <a:spcPts val="0"/>
              </a:spcBef>
              <a:spcAft>
                <a:spcPts val="0"/>
              </a:spcAft>
              <a:buSzPts val="1226"/>
              <a:buChar char="○"/>
            </a:pPr>
            <a:r>
              <a:rPr lang="en" sz="1226"/>
              <a:t>A CNN model typically has multiple “convolution + pooling” layers in a sequence. </a:t>
            </a:r>
            <a:endParaRPr sz="1226"/>
          </a:p>
          <a:p>
            <a:pPr indent="-306459" lvl="2" marL="1371600" rtl="0" algn="l">
              <a:lnSpc>
                <a:spcPct val="115000"/>
              </a:lnSpc>
              <a:spcBef>
                <a:spcPts val="0"/>
              </a:spcBef>
              <a:spcAft>
                <a:spcPts val="0"/>
              </a:spcAft>
              <a:buSzPts val="1226"/>
              <a:buChar char="■"/>
            </a:pPr>
            <a:r>
              <a:rPr lang="en" sz="1226"/>
              <a:t>Initial convolution layers recognize simple features like edges, loops</a:t>
            </a:r>
            <a:endParaRPr sz="1226"/>
          </a:p>
          <a:p>
            <a:pPr indent="-306459" lvl="2" marL="1371600" rtl="0" algn="l">
              <a:lnSpc>
                <a:spcPct val="115000"/>
              </a:lnSpc>
              <a:spcBef>
                <a:spcPts val="0"/>
              </a:spcBef>
              <a:spcAft>
                <a:spcPts val="0"/>
              </a:spcAft>
              <a:buSzPts val="1226"/>
              <a:buChar char="■"/>
            </a:pPr>
            <a:r>
              <a:rPr lang="en" sz="1226"/>
              <a:t>Subsequent convolution layers assembles simple features to learn more complex features like head</a:t>
            </a:r>
            <a:endParaRPr sz="1226"/>
          </a:p>
          <a:p>
            <a:pPr indent="-306459" lvl="1" marL="914400" rtl="0" algn="l">
              <a:lnSpc>
                <a:spcPct val="115000"/>
              </a:lnSpc>
              <a:spcBef>
                <a:spcPts val="0"/>
              </a:spcBef>
              <a:spcAft>
                <a:spcPts val="0"/>
              </a:spcAft>
              <a:buSzPts val="1226"/>
              <a:buChar char="○"/>
            </a:pPr>
            <a:r>
              <a:rPr lang="en" sz="1226"/>
              <a:t>Finally the output of last pooling layer is flattened and fed to a small fully-connected NN in order to make the final prediction</a:t>
            </a:r>
            <a:endParaRPr sz="1226"/>
          </a:p>
        </p:txBody>
      </p:sp>
      <p:grpSp>
        <p:nvGrpSpPr>
          <p:cNvPr id="71" name="Google Shape;71;p15"/>
          <p:cNvGrpSpPr/>
          <p:nvPr/>
        </p:nvGrpSpPr>
        <p:grpSpPr>
          <a:xfrm>
            <a:off x="4423750" y="0"/>
            <a:ext cx="4720251" cy="1597800"/>
            <a:chOff x="4423750" y="0"/>
            <a:chExt cx="4720251" cy="1597800"/>
          </a:xfrm>
        </p:grpSpPr>
        <p:pic>
          <p:nvPicPr>
            <p:cNvPr id="72" name="Google Shape;72;p15"/>
            <p:cNvPicPr preferRelativeResize="0"/>
            <p:nvPr/>
          </p:nvPicPr>
          <p:blipFill>
            <a:blip r:embed="rId3">
              <a:alphaModFix/>
            </a:blip>
            <a:stretch>
              <a:fillRect/>
            </a:stretch>
          </p:blipFill>
          <p:spPr>
            <a:xfrm>
              <a:off x="4423750" y="0"/>
              <a:ext cx="4720251" cy="1325274"/>
            </a:xfrm>
            <a:prstGeom prst="rect">
              <a:avLst/>
            </a:prstGeom>
            <a:noFill/>
            <a:ln>
              <a:noFill/>
            </a:ln>
          </p:spPr>
        </p:pic>
        <p:sp>
          <p:nvSpPr>
            <p:cNvPr id="73" name="Google Shape;73;p15"/>
            <p:cNvSpPr txBox="1"/>
            <p:nvPr/>
          </p:nvSpPr>
          <p:spPr>
            <a:xfrm>
              <a:off x="4445975" y="1197600"/>
              <a:ext cx="46758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t>—       Feature Extraction      —  Classification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t>What is Deep Learning?</a:t>
            </a:r>
            <a:endParaRPr sz="2200"/>
          </a:p>
        </p:txBody>
      </p:sp>
      <p:pic>
        <p:nvPicPr>
          <p:cNvPr descr="Deep Learning powers most of the technologies we rely on every day. From Machine Translation that can translate web pages in seconds to recommendations of shows to watch or even face recognition that lets us log in to our phones many times a day.&#10;&#10;Even though we use it every day, it might still not be clear to you how deep learning works. Let's dive into the behind-the-scenes of deep learning in this video.&#10;&#10;Get your free speech-to-text API token 👇&#10;https://www.assemblyai.com/?utm_source=youtube&amp;utm_medium=referral&amp;utm_campaign=yt_mis_1&#10;&#10;In this video, we will take a closer look at deep learning. We will learn what deep learning is, where in the world of Artificial Intelligence it stands, why it has been very successful in becoming part of our lives, and how it compares to more traditional machine learning algorithms." id="79" name="Google Shape;79;p16" title="Deep learning in 5 minutes | What is deep learning?">
            <a:hlinkClick r:id="rId3"/>
          </p:cNvPr>
          <p:cNvPicPr preferRelativeResize="0"/>
          <p:nvPr/>
        </p:nvPicPr>
        <p:blipFill>
          <a:blip r:embed="rId4">
            <a:alphaModFix/>
          </a:blip>
          <a:stretch>
            <a:fillRect/>
          </a:stretch>
        </p:blipFill>
        <p:spPr>
          <a:xfrm>
            <a:off x="384800" y="1220650"/>
            <a:ext cx="6204925" cy="3490275"/>
          </a:xfrm>
          <a:prstGeom prst="rect">
            <a:avLst/>
          </a:prstGeom>
          <a:noFill/>
          <a:ln>
            <a:noFill/>
          </a:ln>
        </p:spPr>
      </p:pic>
      <p:sp>
        <p:nvSpPr>
          <p:cNvPr id="80" name="Google Shape;80;p16"/>
          <p:cNvSpPr txBox="1"/>
          <p:nvPr/>
        </p:nvSpPr>
        <p:spPr>
          <a:xfrm>
            <a:off x="576950" y="4835700"/>
            <a:ext cx="58206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u="sng">
                <a:solidFill>
                  <a:schemeClr val="hlink"/>
                </a:solidFill>
                <a:hlinkClick r:id="rId5"/>
              </a:rPr>
              <a:t>AssemblyAI</a:t>
            </a:r>
            <a:endParaRPr sz="800"/>
          </a:p>
        </p:txBody>
      </p:sp>
      <p:sp>
        <p:nvSpPr>
          <p:cNvPr id="81" name="Google Shape;81;p16"/>
          <p:cNvSpPr/>
          <p:nvPr/>
        </p:nvSpPr>
        <p:spPr>
          <a:xfrm>
            <a:off x="6751125" y="1982650"/>
            <a:ext cx="2243400" cy="657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Traditional ML requires </a:t>
            </a:r>
            <a:r>
              <a:rPr lang="en" sz="1000" u="sng"/>
              <a:t>explicit “feature extraction” </a:t>
            </a:r>
            <a:r>
              <a:rPr lang="en" sz="1000"/>
              <a:t>before the ML algorithm can be used.</a:t>
            </a:r>
            <a:endParaRPr sz="1000"/>
          </a:p>
        </p:txBody>
      </p:sp>
      <p:sp>
        <p:nvSpPr>
          <p:cNvPr id="82" name="Google Shape;82;p16"/>
          <p:cNvSpPr/>
          <p:nvPr/>
        </p:nvSpPr>
        <p:spPr>
          <a:xfrm>
            <a:off x="6751125" y="2761575"/>
            <a:ext cx="2243400" cy="657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In case of Deep Learning, as we saw with CNNs, the “feature extraction” task is done by the model itself.</a:t>
            </a:r>
            <a:endParaRPr sz="1000"/>
          </a:p>
        </p:txBody>
      </p:sp>
      <p:sp>
        <p:nvSpPr>
          <p:cNvPr id="83" name="Google Shape;83;p16"/>
          <p:cNvSpPr/>
          <p:nvPr/>
        </p:nvSpPr>
        <p:spPr>
          <a:xfrm>
            <a:off x="6751125" y="1203725"/>
            <a:ext cx="2243400" cy="657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Deep = Multiple Hidden layers in the Neural Network model architecture</a:t>
            </a:r>
            <a:endParaRPr sz="1000"/>
          </a:p>
        </p:txBody>
      </p:sp>
      <p:sp>
        <p:nvSpPr>
          <p:cNvPr id="84" name="Google Shape;84;p16"/>
          <p:cNvSpPr/>
          <p:nvPr/>
        </p:nvSpPr>
        <p:spPr>
          <a:xfrm>
            <a:off x="6751125" y="3540500"/>
            <a:ext cx="2243400" cy="657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Deep learning is </a:t>
            </a:r>
            <a:r>
              <a:rPr lang="en" sz="1000"/>
              <a:t>extremely</a:t>
            </a:r>
            <a:r>
              <a:rPr lang="en" sz="1000"/>
              <a:t> useful for unstructured data like images, text, videos etc.</a:t>
            </a:r>
            <a:endParaRPr sz="1000"/>
          </a:p>
        </p:txBody>
      </p:sp>
      <p:sp>
        <p:nvSpPr>
          <p:cNvPr id="85" name="Google Shape;85;p16"/>
          <p:cNvSpPr/>
          <p:nvPr/>
        </p:nvSpPr>
        <p:spPr>
          <a:xfrm>
            <a:off x="6751125" y="4319425"/>
            <a:ext cx="2243400" cy="657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Deep Learning typically requires significantly more training data, more processing power and takes much longer to train</a:t>
            </a:r>
            <a:endParaRPr sz="1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Embeddings</a:t>
            </a:r>
            <a:endParaRPr/>
          </a:p>
        </p:txBody>
      </p:sp>
      <p:grpSp>
        <p:nvGrpSpPr>
          <p:cNvPr id="91" name="Google Shape;91;p17"/>
          <p:cNvGrpSpPr/>
          <p:nvPr/>
        </p:nvGrpSpPr>
        <p:grpSpPr>
          <a:xfrm>
            <a:off x="4282250" y="1393275"/>
            <a:ext cx="4720251" cy="1597800"/>
            <a:chOff x="4423750" y="0"/>
            <a:chExt cx="4720251" cy="1597800"/>
          </a:xfrm>
        </p:grpSpPr>
        <p:pic>
          <p:nvPicPr>
            <p:cNvPr id="92" name="Google Shape;92;p17"/>
            <p:cNvPicPr preferRelativeResize="0"/>
            <p:nvPr/>
          </p:nvPicPr>
          <p:blipFill>
            <a:blip r:embed="rId3">
              <a:alphaModFix/>
            </a:blip>
            <a:stretch>
              <a:fillRect/>
            </a:stretch>
          </p:blipFill>
          <p:spPr>
            <a:xfrm>
              <a:off x="4423750" y="0"/>
              <a:ext cx="4720251" cy="1325274"/>
            </a:xfrm>
            <a:prstGeom prst="rect">
              <a:avLst/>
            </a:prstGeom>
            <a:noFill/>
            <a:ln>
              <a:noFill/>
            </a:ln>
          </p:spPr>
        </p:pic>
        <p:sp>
          <p:nvSpPr>
            <p:cNvPr id="93" name="Google Shape;93;p17"/>
            <p:cNvSpPr txBox="1"/>
            <p:nvPr/>
          </p:nvSpPr>
          <p:spPr>
            <a:xfrm>
              <a:off x="4445975" y="1197600"/>
              <a:ext cx="46758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t>—       Feature Extraction      —  Classification  </a:t>
              </a:r>
              <a:endParaRPr/>
            </a:p>
          </p:txBody>
        </p:sp>
      </p:grpSp>
      <p:sp>
        <p:nvSpPr>
          <p:cNvPr id="94" name="Google Shape;94;p17"/>
          <p:cNvSpPr/>
          <p:nvPr/>
        </p:nvSpPr>
        <p:spPr>
          <a:xfrm>
            <a:off x="235500" y="1317075"/>
            <a:ext cx="3630300" cy="57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Using this CNN model, we converted a 100x100x3 image to to a vector of 100 numbers (flatten layer). </a:t>
            </a:r>
            <a:r>
              <a:rPr b="1" lang="en" sz="1000"/>
              <a:t>This vector is called “image embedding”. </a:t>
            </a:r>
            <a:endParaRPr b="1" sz="1000"/>
          </a:p>
        </p:txBody>
      </p:sp>
      <p:sp>
        <p:nvSpPr>
          <p:cNvPr id="95" name="Google Shape;95;p17"/>
          <p:cNvSpPr/>
          <p:nvPr/>
        </p:nvSpPr>
        <p:spPr>
          <a:xfrm>
            <a:off x="4608850" y="673950"/>
            <a:ext cx="1061100" cy="572700"/>
          </a:xfrm>
          <a:prstGeom prst="wedgeRoundRectCallout">
            <a:avLst>
              <a:gd fmla="val -52856" name="adj1"/>
              <a:gd fmla="val 155845"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Image size 100x100x3</a:t>
            </a:r>
            <a:endParaRPr sz="1000"/>
          </a:p>
        </p:txBody>
      </p:sp>
      <p:sp>
        <p:nvSpPr>
          <p:cNvPr id="96" name="Google Shape;96;p17"/>
          <p:cNvSpPr/>
          <p:nvPr/>
        </p:nvSpPr>
        <p:spPr>
          <a:xfrm>
            <a:off x="7941400" y="673950"/>
            <a:ext cx="1061100" cy="572700"/>
          </a:xfrm>
          <a:prstGeom prst="wedgeRoundRectCallout">
            <a:avLst>
              <a:gd fmla="val -48846" name="adj1"/>
              <a:gd fmla="val 115261"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Flattened layer of size say 100</a:t>
            </a:r>
            <a:endParaRPr sz="1000"/>
          </a:p>
        </p:txBody>
      </p:sp>
      <p:sp>
        <p:nvSpPr>
          <p:cNvPr id="97" name="Google Shape;97;p17"/>
          <p:cNvSpPr/>
          <p:nvPr/>
        </p:nvSpPr>
        <p:spPr>
          <a:xfrm>
            <a:off x="235500" y="2005025"/>
            <a:ext cx="3630300" cy="57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An embeddings is a dense semantic representation of the input in N dimensional space (N = 100 for this example) </a:t>
            </a:r>
            <a:endParaRPr sz="1000"/>
          </a:p>
        </p:txBody>
      </p:sp>
      <p:sp>
        <p:nvSpPr>
          <p:cNvPr id="98" name="Google Shape;98;p17"/>
          <p:cNvSpPr/>
          <p:nvPr/>
        </p:nvSpPr>
        <p:spPr>
          <a:xfrm>
            <a:off x="235500" y="3380925"/>
            <a:ext cx="3630300" cy="740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As embeddings are “semantic representation” of the image for the given task, </a:t>
            </a:r>
            <a:r>
              <a:rPr b="1" lang="en" sz="1000"/>
              <a:t>two images with small differences produce embeddings that are very close to each other</a:t>
            </a:r>
            <a:r>
              <a:rPr lang="en" sz="1000"/>
              <a:t> in N-dimensional embedding space</a:t>
            </a:r>
            <a:endParaRPr sz="1000"/>
          </a:p>
        </p:txBody>
      </p:sp>
      <p:sp>
        <p:nvSpPr>
          <p:cNvPr id="99" name="Google Shape;99;p17"/>
          <p:cNvSpPr/>
          <p:nvPr/>
        </p:nvSpPr>
        <p:spPr>
          <a:xfrm>
            <a:off x="235500" y="2692975"/>
            <a:ext cx="3630300" cy="57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Once the model is done training, two identical image inputs will result in generating the exact same “image embedding”</a:t>
            </a:r>
            <a:endParaRPr sz="1000"/>
          </a:p>
        </p:txBody>
      </p:sp>
      <p:sp>
        <p:nvSpPr>
          <p:cNvPr id="100" name="Google Shape;100;p17"/>
          <p:cNvSpPr/>
          <p:nvPr/>
        </p:nvSpPr>
        <p:spPr>
          <a:xfrm>
            <a:off x="235500" y="4236275"/>
            <a:ext cx="3630300" cy="740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This concept of embedding can be used for any kind of input. It is most commonly used for unstructured inputs like text and images.</a:t>
            </a:r>
            <a:endParaRPr sz="1000"/>
          </a:p>
        </p:txBody>
      </p:sp>
      <p:sp>
        <p:nvSpPr>
          <p:cNvPr id="101" name="Google Shape;101;p17"/>
          <p:cNvSpPr txBox="1"/>
          <p:nvPr/>
        </p:nvSpPr>
        <p:spPr>
          <a:xfrm>
            <a:off x="4961025" y="4660400"/>
            <a:ext cx="33627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3-Dimensional embedding space. Objects that are </a:t>
            </a:r>
            <a:r>
              <a:rPr lang="en" sz="800"/>
              <a:t>semantically similar will be </a:t>
            </a:r>
            <a:r>
              <a:rPr lang="en" sz="800"/>
              <a:t>closer to each other in this 3D space</a:t>
            </a:r>
            <a:endParaRPr sz="800"/>
          </a:p>
        </p:txBody>
      </p:sp>
      <p:pic>
        <p:nvPicPr>
          <p:cNvPr id="102" name="Google Shape;102;p17"/>
          <p:cNvPicPr preferRelativeResize="0"/>
          <p:nvPr/>
        </p:nvPicPr>
        <p:blipFill>
          <a:blip r:embed="rId4">
            <a:alphaModFix/>
          </a:blip>
          <a:stretch>
            <a:fillRect/>
          </a:stretch>
        </p:blipFill>
        <p:spPr>
          <a:xfrm>
            <a:off x="4096544" y="3380925"/>
            <a:ext cx="3405430" cy="1182251"/>
          </a:xfrm>
          <a:prstGeom prst="rect">
            <a:avLst/>
          </a:prstGeom>
          <a:noFill/>
          <a:ln>
            <a:noFill/>
          </a:ln>
        </p:spPr>
      </p:pic>
      <p:pic>
        <p:nvPicPr>
          <p:cNvPr id="103" name="Google Shape;103;p17"/>
          <p:cNvPicPr preferRelativeResize="0"/>
          <p:nvPr/>
        </p:nvPicPr>
        <p:blipFill>
          <a:blip r:embed="rId5">
            <a:alphaModFix/>
          </a:blip>
          <a:stretch>
            <a:fillRect/>
          </a:stretch>
        </p:blipFill>
        <p:spPr>
          <a:xfrm>
            <a:off x="7501975" y="3062600"/>
            <a:ext cx="1627396" cy="1597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8"/>
          <p:cNvSpPr txBox="1"/>
          <p:nvPr>
            <p:ph type="title"/>
          </p:nvPr>
        </p:nvSpPr>
        <p:spPr>
          <a:xfrm>
            <a:off x="311700" y="3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(Recap) Sentiment Classification</a:t>
            </a:r>
            <a:endParaRPr/>
          </a:p>
        </p:txBody>
      </p:sp>
      <p:pic>
        <p:nvPicPr>
          <p:cNvPr id="109" name="Google Shape;109;p18"/>
          <p:cNvPicPr preferRelativeResize="0"/>
          <p:nvPr/>
        </p:nvPicPr>
        <p:blipFill>
          <a:blip r:embed="rId3">
            <a:alphaModFix/>
          </a:blip>
          <a:stretch>
            <a:fillRect/>
          </a:stretch>
        </p:blipFill>
        <p:spPr>
          <a:xfrm>
            <a:off x="4875025" y="1104475"/>
            <a:ext cx="3957275" cy="1875751"/>
          </a:xfrm>
          <a:prstGeom prst="rect">
            <a:avLst/>
          </a:prstGeom>
          <a:noFill/>
          <a:ln>
            <a:noFill/>
          </a:ln>
        </p:spPr>
      </p:pic>
      <p:sp>
        <p:nvSpPr>
          <p:cNvPr id="110" name="Google Shape;110;p18"/>
          <p:cNvSpPr/>
          <p:nvPr/>
        </p:nvSpPr>
        <p:spPr>
          <a:xfrm>
            <a:off x="235500" y="1104475"/>
            <a:ext cx="3630300" cy="1019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BOWs approach depends on simply the “</a:t>
            </a:r>
            <a:r>
              <a:rPr b="1" lang="en" sz="1200"/>
              <a:t>presence</a:t>
            </a:r>
            <a:r>
              <a:rPr lang="en" sz="1200"/>
              <a:t>” of a term or a phrase (bigram or trigram) in the input text. It does not “</a:t>
            </a:r>
            <a:r>
              <a:rPr b="1" lang="en" sz="1200"/>
              <a:t>remember</a:t>
            </a:r>
            <a:r>
              <a:rPr lang="en" sz="1200"/>
              <a:t>” in which order the terms/phrases appeared in the sentence.</a:t>
            </a:r>
            <a:endParaRPr b="1" sz="1200"/>
          </a:p>
        </p:txBody>
      </p:sp>
      <p:sp>
        <p:nvSpPr>
          <p:cNvPr id="111" name="Google Shape;111;p18"/>
          <p:cNvSpPr/>
          <p:nvPr/>
        </p:nvSpPr>
        <p:spPr>
          <a:xfrm>
            <a:off x="235500" y="4077825"/>
            <a:ext cx="3630300" cy="902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This works fine for many NLP tasks but has its </a:t>
            </a:r>
            <a:r>
              <a:rPr b="1" lang="en" sz="1200"/>
              <a:t>limitations for tasks that require the knowledge and awareness of past context</a:t>
            </a:r>
            <a:r>
              <a:rPr lang="en" sz="1200"/>
              <a:t>. E.g. auto-complete</a:t>
            </a:r>
            <a:endParaRPr b="1" sz="1200"/>
          </a:p>
        </p:txBody>
      </p:sp>
      <p:sp>
        <p:nvSpPr>
          <p:cNvPr id="112" name="Google Shape;112;p18"/>
          <p:cNvSpPr/>
          <p:nvPr/>
        </p:nvSpPr>
        <p:spPr>
          <a:xfrm>
            <a:off x="235500" y="2292938"/>
            <a:ext cx="3630300" cy="902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Another approach is to create “word embeddings” and use word embeddings to create “sentence” embeddings. These fixed-length numeric embeddings can then be used as input features</a:t>
            </a:r>
            <a:endParaRPr b="1" sz="1200"/>
          </a:p>
        </p:txBody>
      </p:sp>
      <p:pic>
        <p:nvPicPr>
          <p:cNvPr id="113" name="Google Shape;113;p18"/>
          <p:cNvPicPr preferRelativeResize="0"/>
          <p:nvPr/>
        </p:nvPicPr>
        <p:blipFill>
          <a:blip r:embed="rId4">
            <a:alphaModFix/>
          </a:blip>
          <a:stretch>
            <a:fillRect/>
          </a:stretch>
        </p:blipFill>
        <p:spPr>
          <a:xfrm>
            <a:off x="5038513" y="3015375"/>
            <a:ext cx="3630299" cy="2030594"/>
          </a:xfrm>
          <a:prstGeom prst="rect">
            <a:avLst/>
          </a:prstGeom>
          <a:noFill/>
          <a:ln>
            <a:noFill/>
          </a:ln>
        </p:spPr>
      </p:pic>
      <p:pic>
        <p:nvPicPr>
          <p:cNvPr id="114" name="Google Shape;114;p18"/>
          <p:cNvPicPr preferRelativeResize="0"/>
          <p:nvPr/>
        </p:nvPicPr>
        <p:blipFill>
          <a:blip r:embed="rId5">
            <a:alphaModFix/>
          </a:blip>
          <a:stretch>
            <a:fillRect/>
          </a:stretch>
        </p:blipFill>
        <p:spPr>
          <a:xfrm>
            <a:off x="544471" y="3374375"/>
            <a:ext cx="1991200" cy="524425"/>
          </a:xfrm>
          <a:prstGeom prst="rect">
            <a:avLst/>
          </a:prstGeom>
          <a:noFill/>
          <a:ln>
            <a:noFill/>
          </a:ln>
        </p:spPr>
      </p:pic>
      <p:sp>
        <p:nvSpPr>
          <p:cNvPr id="115" name="Google Shape;115;p18"/>
          <p:cNvSpPr txBox="1"/>
          <p:nvPr/>
        </p:nvSpPr>
        <p:spPr>
          <a:xfrm>
            <a:off x="2535675" y="3390288"/>
            <a:ext cx="1514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If we only use unigrams</a:t>
            </a:r>
            <a:endParaRPr sz="1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9"/>
          <p:cNvSpPr txBox="1"/>
          <p:nvPr>
            <p:ph type="title"/>
          </p:nvPr>
        </p:nvSpPr>
        <p:spPr>
          <a:xfrm>
            <a:off x="311700" y="3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RNNs: Recurrent Neural Networks</a:t>
            </a:r>
            <a:endParaRPr/>
          </a:p>
        </p:txBody>
      </p:sp>
      <p:sp>
        <p:nvSpPr>
          <p:cNvPr id="121" name="Google Shape;121;p19"/>
          <p:cNvSpPr txBox="1"/>
          <p:nvPr/>
        </p:nvSpPr>
        <p:spPr>
          <a:xfrm>
            <a:off x="895813" y="4835700"/>
            <a:ext cx="58206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u="sng">
                <a:solidFill>
                  <a:schemeClr val="hlink"/>
                </a:solidFill>
                <a:hlinkClick r:id="rId3"/>
              </a:rPr>
              <a:t>Future Mojo - NLP Demystified</a:t>
            </a:r>
            <a:endParaRPr sz="800"/>
          </a:p>
        </p:txBody>
      </p:sp>
      <p:pic>
        <p:nvPicPr>
          <p:cNvPr descr="Course playlist: https://www.youtube.com/playlist?list=PLw3N0OFSAYSEC_XokEcX8uzJmEZSoNGuS&#10;&#10;We'll learn how to get computers to generate text through a technique called recurrence. We'll also look at the weaknesses of the bag-of-words approaches we've seen so far, how to capture the information in word order, and in the demo, we'll build a part-of-speech tagger and text-generating language model.&#10;&#10;Colab notebook: https://colab.research.google.com/github/futuremojo/nlp-demystified/blob/main/notebooks/nlpdemystified_recurrent_neural_networks.ipynb&#10;&#10;Timestamps&#10;00:00:00 Recurrent Neural Networks&#10;00:00:23 The problem with bag-of-words techniques&#10;00:02:28 Using recurrence to process text as a sequence&#10;00:07:53 Backpropagation with RNNs&#10;00:12:03 RNNs vs other sequence processing techniques&#10;00:13:08 Introducing Language Models&#10;00:14:37 Training RNN-based language models&#10;00:17:40 Text generation with RNN-based language models&#10;00:19:44 Evaluating language models with Perplexity&#10;00:20:54 The shortcomings of simple RNNs&#10;00:22:48 Capturing long-range dependencies with LSTMs&#10;00:27:20 Multilayer and bidirectional RNNs&#10;00:29:58 DEMO: Building a Part-of-Speech Tagger with a bidirectional LSTM&#10;00:42:22 DEMO: Building a language model with a stacked LSTM&#10;00:58:04 Different RNN setups&#10;&#10;This video is part of Natural Language Processing Demystified --a free, accessible course on NLP.&#10;&#10;Visit https://www.nlpdemystified.org/ to learn more." id="122" name="Google Shape;122;p19" title="NLP Demystified 13: Recurrent Neural Networks and Language Models">
            <a:hlinkClick r:id="rId4"/>
          </p:cNvPr>
          <p:cNvPicPr preferRelativeResize="0"/>
          <p:nvPr/>
        </p:nvPicPr>
        <p:blipFill>
          <a:blip r:embed="rId5">
            <a:alphaModFix/>
          </a:blip>
          <a:stretch>
            <a:fillRect/>
          </a:stretch>
        </p:blipFill>
        <p:spPr>
          <a:xfrm>
            <a:off x="384825" y="935813"/>
            <a:ext cx="6842578" cy="3848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txBox="1"/>
          <p:nvPr>
            <p:ph type="title"/>
          </p:nvPr>
        </p:nvSpPr>
        <p:spPr>
          <a:xfrm>
            <a:off x="311700" y="312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 to</a:t>
            </a:r>
            <a:r>
              <a:rPr lang="en"/>
              <a:t> </a:t>
            </a:r>
            <a:r>
              <a:rPr lang="en"/>
              <a:t>Language Models &amp; Text Generation</a:t>
            </a:r>
            <a:endParaRPr/>
          </a:p>
        </p:txBody>
      </p:sp>
      <p:sp>
        <p:nvSpPr>
          <p:cNvPr id="128" name="Google Shape;128;p20"/>
          <p:cNvSpPr txBox="1"/>
          <p:nvPr/>
        </p:nvSpPr>
        <p:spPr>
          <a:xfrm>
            <a:off x="895813" y="4835700"/>
            <a:ext cx="58206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u="sng">
                <a:solidFill>
                  <a:schemeClr val="hlink"/>
                </a:solidFill>
                <a:hlinkClick r:id="rId3"/>
              </a:rPr>
              <a:t>Future Mojo - NLP Demystified</a:t>
            </a:r>
            <a:endParaRPr sz="800"/>
          </a:p>
        </p:txBody>
      </p:sp>
      <p:pic>
        <p:nvPicPr>
          <p:cNvPr descr="Course playlist: https://www.youtube.com/playlist?list=PLw3N0OFSAYSEC_XokEcX8uzJmEZSoNGuS&#10;&#10;We'll learn how to get computers to generate text through a technique called recurrence. We'll also look at the weaknesses of the bag-of-words approaches we've seen so far, how to capture the information in word order, and in the demo, we'll build a part-of-speech tagger and text-generating language model.&#10;&#10;Colab notebook: https://colab.research.google.com/github/futuremojo/nlp-demystified/blob/main/notebooks/nlpdemystified_recurrent_neural_networks.ipynb&#10;&#10;Timestamps&#10;00:00:00 Recurrent Neural Networks&#10;00:00:23 The problem with bag-of-words techniques&#10;00:02:28 Using recurrence to process text as a sequence&#10;00:07:53 Backpropagation with RNNs&#10;00:12:03 RNNs vs other sequence processing techniques&#10;00:13:08 Introducing Language Models&#10;00:14:37 Training RNN-based language models&#10;00:17:40 Text generation with RNN-based language models&#10;00:19:44 Evaluating language models with Perplexity&#10;00:20:54 The shortcomings of simple RNNs&#10;00:22:48 Capturing long-range dependencies with LSTMs&#10;00:27:20 Multilayer and bidirectional RNNs&#10;00:29:58 DEMO: Building a Part-of-Speech Tagger with a bidirectional LSTM&#10;00:42:22 DEMO: Building a language model with a stacked LSTM&#10;00:58:04 Different RNN setups&#10;&#10;This video is part of Natural Language Processing Demystified --a free, accessible course on NLP.&#10;&#10;Visit https://www.nlpdemystified.org/ to learn more." id="129" name="Google Shape;129;p20" title="NLP Demystified 13: Recurrent Neural Networks and Language Models">
            <a:hlinkClick r:id="rId4"/>
          </p:cNvPr>
          <p:cNvPicPr preferRelativeResize="0"/>
          <p:nvPr/>
        </p:nvPicPr>
        <p:blipFill>
          <a:blip r:embed="rId5">
            <a:alphaModFix/>
          </a:blip>
          <a:stretch>
            <a:fillRect/>
          </a:stretch>
        </p:blipFill>
        <p:spPr>
          <a:xfrm>
            <a:off x="384825" y="935813"/>
            <a:ext cx="6842578" cy="3848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Large Language Models (LLMs): ChatGPT</a:t>
            </a:r>
            <a:endParaRPr/>
          </a:p>
        </p:txBody>
      </p:sp>
      <p:pic>
        <p:nvPicPr>
          <p:cNvPr descr="Get a Free System Design PDF with 158 pages by subscribing to our weekly newsletter.: https://blog.bytebytego.com&#10;&#10;Animation tools: Adobe Illustrator and After Effects.&#10;&#10;Checkout our bestselling System Design Interview books: &#10;Volume 1: https://amzn.to/3Ou7gkd&#10;Volume 2: https://amzn.to/3HqGozy&#10;&#10;The digital version of System Design Interview books: https://bit.ly/3mlDSk9&#10;&#10;ABOUT US: &#10;Covering topics and trends in large-scale system design, from the authors of the best-selling System Design Interview series." id="135" name="Google Shape;135;p21" title="How ChatGPT Works Technically | ChatGPT Architecture">
            <a:hlinkClick r:id="rId3"/>
          </p:cNvPr>
          <p:cNvPicPr preferRelativeResize="0"/>
          <p:nvPr/>
        </p:nvPicPr>
        <p:blipFill>
          <a:blip r:embed="rId4">
            <a:alphaModFix/>
          </a:blip>
          <a:stretch>
            <a:fillRect/>
          </a:stretch>
        </p:blipFill>
        <p:spPr>
          <a:xfrm>
            <a:off x="396275" y="1147950"/>
            <a:ext cx="6320150" cy="3555078"/>
          </a:xfrm>
          <a:prstGeom prst="rect">
            <a:avLst/>
          </a:prstGeom>
          <a:noFill/>
          <a:ln>
            <a:noFill/>
          </a:ln>
        </p:spPr>
      </p:pic>
      <p:sp>
        <p:nvSpPr>
          <p:cNvPr id="136" name="Google Shape;136;p21"/>
          <p:cNvSpPr txBox="1"/>
          <p:nvPr/>
        </p:nvSpPr>
        <p:spPr>
          <a:xfrm>
            <a:off x="895813" y="4835700"/>
            <a:ext cx="58206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u="sng">
                <a:solidFill>
                  <a:schemeClr val="hlink"/>
                </a:solidFill>
                <a:hlinkClick r:id="rId5"/>
              </a:rPr>
              <a:t>ByteByteGo</a:t>
            </a:r>
            <a:endParaRPr sz="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